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  <p:sldMasterId id="2147483653" r:id="rId2"/>
    <p:sldMasterId id="2147483654" r:id="rId3"/>
  </p:sldMasterIdLst>
  <p:notesMasterIdLst>
    <p:notesMasterId r:id="rId36"/>
  </p:notesMasterIdLst>
  <p:sldIdLst>
    <p:sldId id="257" r:id="rId4"/>
    <p:sldId id="269" r:id="rId5"/>
    <p:sldId id="298" r:id="rId6"/>
    <p:sldId id="265" r:id="rId7"/>
    <p:sldId id="266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5" r:id="rId22"/>
    <p:sldId id="284" r:id="rId23"/>
    <p:sldId id="286" r:id="rId24"/>
    <p:sldId id="288" r:id="rId25"/>
    <p:sldId id="289" r:id="rId26"/>
    <p:sldId id="287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5" autoAdjust="0"/>
    <p:restoredTop sz="94694"/>
  </p:normalViewPr>
  <p:slideViewPr>
    <p:cSldViewPr>
      <p:cViewPr varScale="1">
        <p:scale>
          <a:sx n="121" d="100"/>
          <a:sy n="121" d="100"/>
        </p:scale>
        <p:origin x="191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3410B-CFF5-A347-9D2D-98AD3AA9AA88}" type="datetimeFigureOut">
              <a:rPr lang="en-US" smtClean="0"/>
              <a:t>11/2/21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FAC34-AD9C-FF48-A97A-6ACB1EAB0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6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momentum is a measure of how hard it is to stop a moving object; To stop an object in motion we have to impart equal and opposite momentum to that object and that depends 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product of the mass and speed of that object.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456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900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16 m/s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3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1.5 m/s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13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0.067 m/s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64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1200 m/s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637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-2.8 m/s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735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25 m/s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91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P=mV</a:t>
            </a:r>
          </a:p>
          <a:p>
            <a:r>
              <a:rPr lang="en-US" dirty="0"/>
              <a:t>P=6.2 x 5.0=</a:t>
            </a:r>
            <a:r>
              <a:rPr lang="en-US" baseline="0" dirty="0"/>
              <a:t> 31 kg m/s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18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Change</a:t>
            </a:r>
            <a:r>
              <a:rPr lang="en-US" baseline="0" dirty="0"/>
              <a:t> in momentum= m (</a:t>
            </a:r>
            <a:r>
              <a:rPr lang="en-US" baseline="0" dirty="0" err="1"/>
              <a:t>vf</a:t>
            </a:r>
            <a:r>
              <a:rPr lang="en-US" baseline="0" dirty="0"/>
              <a:t>-Vi)</a:t>
            </a:r>
          </a:p>
          <a:p>
            <a:r>
              <a:rPr lang="en-US" baseline="0" dirty="0"/>
              <a:t>=(.5)(0-32)</a:t>
            </a:r>
          </a:p>
          <a:p>
            <a:r>
              <a:rPr lang="en-US" baseline="0" dirty="0"/>
              <a:t>=-16 kg m/s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07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60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Ft=m(</a:t>
            </a:r>
            <a:r>
              <a:rPr lang="en-US" dirty="0" err="1"/>
              <a:t>Vf</a:t>
            </a:r>
            <a:r>
              <a:rPr lang="en-US" dirty="0"/>
              <a:t>-Vi)</a:t>
            </a:r>
          </a:p>
          <a:p>
            <a:r>
              <a:rPr lang="en-US" dirty="0"/>
              <a:t>F=9(0-16)/.25</a:t>
            </a:r>
          </a:p>
          <a:p>
            <a:r>
              <a:rPr lang="en-US" dirty="0"/>
              <a:t>F=-580</a:t>
            </a:r>
            <a:r>
              <a:rPr lang="en-US" baseline="0" dirty="0"/>
              <a:t> 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13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time in contact with</a:t>
            </a:r>
            <a:r>
              <a:rPr lang="en-US" baseline="0" dirty="0"/>
              <a:t> the ball means a greater change in velocity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65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time to slow down means</a:t>
            </a:r>
            <a:r>
              <a:rPr lang="en-US" baseline="0" dirty="0"/>
              <a:t> that less force is required to stop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23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0-5=-5</a:t>
            </a:r>
            <a:r>
              <a:rPr lang="en-US" baseline="0" dirty="0"/>
              <a:t> cue</a:t>
            </a:r>
          </a:p>
          <a:p>
            <a:r>
              <a:rPr lang="en-US" baseline="0" dirty="0"/>
              <a:t>5-0 = 5 8 ball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861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Initial</a:t>
            </a:r>
            <a:r>
              <a:rPr lang="en-US" baseline="0" dirty="0"/>
              <a:t> momentum= 0 shoe and clown</a:t>
            </a:r>
          </a:p>
          <a:p>
            <a:r>
              <a:rPr lang="en-US" dirty="0"/>
              <a:t>Final momentum of shoe =80</a:t>
            </a:r>
          </a:p>
          <a:p>
            <a:r>
              <a:rPr lang="en-US" dirty="0"/>
              <a:t>Final momentum of clown = -80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FAC34-AD9C-FF48-A97A-6ACB1EAB0A5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84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21611D-4B08-2A47-806D-53C6F794D34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70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B64989-C88C-A94E-A347-B4D77C85F75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4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700" y="127000"/>
            <a:ext cx="211455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1288" y="127000"/>
            <a:ext cx="6196012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46451B-AE2D-0D46-A9AE-5A1F689D1C7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6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240F2F-C5A1-F34B-B94B-2B8E220B8B4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49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F040E4-1F77-0549-A3BD-F78ACF56D1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32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BFAC29-6CAE-C94F-98AF-369DAED9147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53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135437" cy="4973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7225" y="1125538"/>
            <a:ext cx="4137025" cy="4973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B879D0-CA68-2E40-9ACE-766FAA83936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09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A52407-2BFA-414F-A219-1F20AB9FA2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50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5144CE-C85C-014A-9F37-C6913BC4342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420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648FB6-B841-0440-9DEE-14C67D72876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42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F22F1-C52F-8649-8731-59D610463EA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9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AAF096-3BE0-6244-BCAF-A1B72CD1820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5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3A2DD4-2055-824A-9394-7BB7E186B1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443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4D9ACD-4365-8240-9984-FB979F7EFF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819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700" y="127000"/>
            <a:ext cx="211455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1288" y="127000"/>
            <a:ext cx="6196012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EB6FE5-E216-0143-9D6B-2A373326C01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900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338141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94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63552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45669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22633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28505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7350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D957CC-A553-614A-8C67-5B4DFDF75E1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429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07606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67064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97873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98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135437" cy="4973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7225" y="1125538"/>
            <a:ext cx="4137025" cy="4973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A45259-6FAB-8641-854E-9C48BD6CFE9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99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FE02BB-B312-594C-BE47-48304EAF07C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6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C60905-AC21-5242-BC37-4DA84A5F991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15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52394C-F270-E140-8B09-2296F608EC3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3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12803B-7C5E-0A42-AB3E-3F48C1172A5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726287-B052-964C-B1BB-C6CED47AE06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0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hyperlink" Target="http://www.m62.net/" TargetMode="Externa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hyperlink" Target="http://www.m62.net/powerpoint-slides/" TargetMode="Externa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hyperlink" Target="http://www.m62.net/presentation-theory/bullet-points-dont-work/beyond-bullet-points/" TargetMode="External"/><Relationship Id="rId10" Type="http://schemas.openxmlformats.org/officeDocument/2006/relationships/slideLayout" Target="../slideLayouts/slideLayout32.xml"/><Relationship Id="rId19" Type="http://schemas.openxmlformats.org/officeDocument/2006/relationships/hyperlink" Target="http://www.m62.net/powerpoint-training/" TargetMode="Externa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424862" cy="497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18450" y="6245225"/>
            <a:ext cx="11064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9EB301-B439-D846-A194-6F172AC4189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3838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89213" y="6245225"/>
            <a:ext cx="50514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pic>
        <p:nvPicPr>
          <p:cNvPr id="19463" name="Picture 7" descr="3-(bar)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46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41288" y="127000"/>
            <a:ext cx="7599362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4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45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4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45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4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45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4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45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4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45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464" grpId="0"/>
    </p:bldLst>
  </p:timing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424862" cy="497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18450" y="6245225"/>
            <a:ext cx="11064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4B254C-5963-634C-A731-493CBFEE4AF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3838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89213" y="6245225"/>
            <a:ext cx="50514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41288" y="127000"/>
            <a:ext cx="7599362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0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0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0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0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0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512" grpId="0"/>
    </p:bldLst>
  </p:timing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9D9D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5" rIns="91430" bIns="45715" anchor="ctr"/>
          <a:lstStyle/>
          <a:p>
            <a:pPr algn="ctr"/>
            <a:endParaRPr lang="en-US" sz="180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-93663" y="6453188"/>
            <a:ext cx="85328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r"/>
            <a:r>
              <a:rPr lang="en-US" sz="1200">
                <a:solidFill>
                  <a:srgbClr val="4D4D4D"/>
                </a:solidFill>
                <a:latin typeface="Neo Sans" charset="0"/>
              </a:rPr>
              <a:t>m62 visualcommunications is the global leader in presentation effectiveness, from offices in the UK, USA, and Singapore</a:t>
            </a:r>
          </a:p>
        </p:txBody>
      </p:sp>
      <p:pic>
        <p:nvPicPr>
          <p:cNvPr id="41988" name="Picture 4" descr="m62-logo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650" y="6484938"/>
            <a:ext cx="381000" cy="25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989" name="Picture 5" descr="1">
            <a:hlinkClick r:id="rId15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777875"/>
            <a:ext cx="200025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990" name="Picture 6" descr="2">
            <a:hlinkClick r:id="rId17"/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2673350"/>
            <a:ext cx="200025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991" name="Picture 7" descr="3">
            <a:hlinkClick r:id="rId19"/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4568825"/>
            <a:ext cx="200025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992" name="Text Box 8">
            <a:hlinkClick r:id="rId15"/>
          </p:cNvPr>
          <p:cNvSpPr txBox="1">
            <a:spLocks noChangeArrowheads="1"/>
          </p:cNvSpPr>
          <p:nvPr/>
        </p:nvSpPr>
        <p:spPr bwMode="auto">
          <a:xfrm>
            <a:off x="379413" y="2290763"/>
            <a:ext cx="1636712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135971"/>
                </a:solidFill>
                <a:latin typeface="Neo Sans" charset="0"/>
              </a:rPr>
              <a:t>Beyond Bullet Points</a:t>
            </a:r>
          </a:p>
        </p:txBody>
      </p:sp>
      <p:sp>
        <p:nvSpPr>
          <p:cNvPr id="41993" name="Text Box 9">
            <a:hlinkClick r:id="rId17"/>
          </p:cNvPr>
          <p:cNvSpPr txBox="1">
            <a:spLocks noChangeArrowheads="1"/>
          </p:cNvSpPr>
          <p:nvPr/>
        </p:nvSpPr>
        <p:spPr bwMode="auto">
          <a:xfrm>
            <a:off x="379413" y="4189413"/>
            <a:ext cx="141763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135971"/>
                </a:solidFill>
                <a:latin typeface="Neo Sans" charset="0"/>
              </a:rPr>
              <a:t>PowerPoint Slides</a:t>
            </a:r>
          </a:p>
        </p:txBody>
      </p:sp>
      <p:sp>
        <p:nvSpPr>
          <p:cNvPr id="41994" name="Text Box 10">
            <a:hlinkClick r:id="rId19"/>
          </p:cNvPr>
          <p:cNvSpPr txBox="1">
            <a:spLocks noChangeArrowheads="1"/>
          </p:cNvSpPr>
          <p:nvPr/>
        </p:nvSpPr>
        <p:spPr bwMode="auto">
          <a:xfrm>
            <a:off x="379413" y="6084888"/>
            <a:ext cx="1598612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135971"/>
                </a:solidFill>
                <a:latin typeface="Neo Sans" charset="0"/>
              </a:rPr>
              <a:t>PowerPoint Training</a:t>
            </a:r>
          </a:p>
        </p:txBody>
      </p:sp>
      <p:pic>
        <p:nvPicPr>
          <p:cNvPr id="41995" name="Picture 11" descr="b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950" y="777875"/>
            <a:ext cx="6362700" cy="524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28575" y="188913"/>
            <a:ext cx="9115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100">
                <a:solidFill>
                  <a:srgbClr val="333333"/>
                </a:solidFill>
                <a:latin typeface="Neo Sans" charset="0"/>
              </a:rPr>
              <a:t>It</a:t>
            </a:r>
            <a:r>
              <a:rPr lang="ja-JP" altLang="en-US" sz="2100">
                <a:solidFill>
                  <a:srgbClr val="333333"/>
                </a:solidFill>
                <a:latin typeface="Arial"/>
              </a:rPr>
              <a:t>’</a:t>
            </a:r>
            <a:r>
              <a:rPr lang="en-US" sz="2100">
                <a:solidFill>
                  <a:srgbClr val="333333"/>
                </a:solidFill>
                <a:latin typeface="Neo Sans" charset="0"/>
              </a:rPr>
              <a:t>s not the </a:t>
            </a:r>
            <a:r>
              <a:rPr lang="en-US" sz="2100" b="1">
                <a:solidFill>
                  <a:srgbClr val="333333"/>
                </a:solidFill>
                <a:latin typeface="Neo Sans" charset="0"/>
              </a:rPr>
              <a:t>design</a:t>
            </a:r>
            <a:r>
              <a:rPr lang="en-US" sz="2100">
                <a:solidFill>
                  <a:srgbClr val="333333"/>
                </a:solidFill>
                <a:latin typeface="Neo Sans" charset="0"/>
              </a:rPr>
              <a:t> of your template, it</a:t>
            </a:r>
            <a:r>
              <a:rPr lang="ja-JP" altLang="en-US" sz="2100">
                <a:solidFill>
                  <a:srgbClr val="333333"/>
                </a:solidFill>
                <a:latin typeface="Arial"/>
              </a:rPr>
              <a:t>’</a:t>
            </a:r>
            <a:r>
              <a:rPr lang="en-US" sz="2100">
                <a:solidFill>
                  <a:srgbClr val="333333"/>
                </a:solidFill>
                <a:latin typeface="Neo Sans" charset="0"/>
              </a:rPr>
              <a:t>s what you </a:t>
            </a:r>
            <a:r>
              <a:rPr lang="en-US" sz="2100" b="1">
                <a:solidFill>
                  <a:srgbClr val="333333"/>
                </a:solidFill>
                <a:latin typeface="Neo Sans" charset="0"/>
              </a:rPr>
              <a:t>do with it</a:t>
            </a:r>
            <a:r>
              <a:rPr lang="en-US" sz="2100">
                <a:solidFill>
                  <a:srgbClr val="333333"/>
                </a:solidFill>
                <a:latin typeface="Neo Sans" charset="0"/>
              </a:rPr>
              <a:t> that counts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3-(ba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Momentum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Introduction to Momentum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0.50 kg bouncy ball is thrown at 32 m/s, bouncing back with the same speed. How does its change in momentum compare to that of the water balloon? </a:t>
            </a:r>
            <a:endParaRPr lang="en-US" dirty="0">
              <a:effectLst/>
            </a:endParaRPr>
          </a:p>
          <a:p>
            <a:r>
              <a:rPr lang="en-US" dirty="0"/>
              <a:t>A) -32 kg m/s so twice as large</a:t>
            </a:r>
          </a:p>
          <a:p>
            <a:r>
              <a:rPr lang="en-US" dirty="0"/>
              <a:t>B) There is no difference</a:t>
            </a:r>
          </a:p>
          <a:p>
            <a:r>
              <a:rPr lang="en-US" dirty="0"/>
              <a:t>C) There is 0 change in momentum</a:t>
            </a:r>
          </a:p>
        </p:txBody>
      </p:sp>
    </p:spTree>
    <p:extLst>
      <p:ext uri="{BB962C8B-B14F-4D97-AF65-F5344CB8AC3E}">
        <p14:creationId xmlns:p14="http://schemas.microsoft.com/office/powerpoint/2010/main" val="277486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Momentum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Momentum-Impulse Theory</a:t>
            </a:r>
          </a:p>
        </p:txBody>
      </p:sp>
    </p:spTree>
    <p:extLst>
      <p:ext uri="{BB962C8B-B14F-4D97-AF65-F5344CB8AC3E}">
        <p14:creationId xmlns:p14="http://schemas.microsoft.com/office/powerpoint/2010/main" val="2372797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impulse?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It is the change in momentum (</a:t>
            </a:r>
            <a:r>
              <a:rPr lang="en-US" sz="2800" dirty="0" err="1"/>
              <a:t>Δp</a:t>
            </a:r>
            <a:r>
              <a:rPr lang="en-US" sz="2800" dirty="0"/>
              <a:t>)</a:t>
            </a:r>
          </a:p>
          <a:p>
            <a:r>
              <a:rPr lang="en-US" sz="2800" dirty="0" err="1"/>
              <a:t>Δp</a:t>
            </a:r>
            <a:r>
              <a:rPr lang="en-US" sz="2800" dirty="0"/>
              <a:t>=</a:t>
            </a:r>
            <a:r>
              <a:rPr lang="en-US" sz="2800" dirty="0" err="1"/>
              <a:t>mΔV</a:t>
            </a:r>
            <a:r>
              <a:rPr lang="en-US" sz="2800" dirty="0"/>
              <a:t> or m(</a:t>
            </a:r>
            <a:r>
              <a:rPr lang="en-US" sz="2800" dirty="0" err="1"/>
              <a:t>V</a:t>
            </a:r>
            <a:r>
              <a:rPr lang="en-US" sz="2800" baseline="-25000" dirty="0" err="1"/>
              <a:t>f</a:t>
            </a:r>
            <a:r>
              <a:rPr lang="en-US" sz="2800" dirty="0"/>
              <a:t>-V</a:t>
            </a:r>
            <a:r>
              <a:rPr lang="en-US" sz="2800" baseline="-25000" dirty="0"/>
              <a:t>i</a:t>
            </a:r>
            <a:r>
              <a:rPr lang="en-US" sz="2800" dirty="0"/>
              <a:t>)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 </a:t>
            </a:r>
            <a:r>
              <a:rPr lang="en-US" sz="2800" b="1" dirty="0">
                <a:solidFill>
                  <a:schemeClr val="tx1"/>
                </a:solidFill>
              </a:rPr>
              <a:t>impulse-momentum theorem </a:t>
            </a:r>
            <a:r>
              <a:rPr lang="en-US" sz="2800" dirty="0">
                <a:solidFill>
                  <a:schemeClr val="tx1"/>
                </a:solidFill>
              </a:rPr>
              <a:t>states that when a net force is applied to an object over a certain time interval, the force will cause a change in the object’s momentum. </a:t>
            </a:r>
            <a:endParaRPr lang="en-US" sz="2800" dirty="0"/>
          </a:p>
          <a:p>
            <a:r>
              <a:rPr lang="en-US" sz="2800" dirty="0"/>
              <a:t>So Impulse can be defined as the product of the force and the time in which the force is acting on an object  </a:t>
            </a:r>
          </a:p>
          <a:p>
            <a:r>
              <a:rPr lang="en-US" sz="2800" dirty="0" err="1"/>
              <a:t>Δp</a:t>
            </a:r>
            <a:r>
              <a:rPr lang="en-US" sz="2800" dirty="0"/>
              <a:t>=</a:t>
            </a:r>
            <a:r>
              <a:rPr lang="en-US" sz="2800" dirty="0" err="1"/>
              <a:t>FΔt</a:t>
            </a:r>
            <a:endParaRPr lang="en-US" sz="2800" dirty="0"/>
          </a:p>
          <a:p>
            <a:r>
              <a:rPr lang="en-US" sz="2800" dirty="0"/>
              <a:t>So…   </a:t>
            </a:r>
            <a:r>
              <a:rPr lang="en-US" sz="2800" dirty="0" err="1"/>
              <a:t>FΔt</a:t>
            </a:r>
            <a:r>
              <a:rPr lang="en-US" sz="2800" dirty="0"/>
              <a:t>=</a:t>
            </a:r>
            <a:r>
              <a:rPr lang="en-US" sz="2800" dirty="0" err="1"/>
              <a:t>mΔV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559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Luigi is sick of taking orders. He swings a 9.0 kg hammer at 16 m/s when Mario’s mustache brings it to a stop in 0.25 s. What is the net force exerted on Mario’s mustache?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596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soccer player kicks a 0.450 kg ball at 25.0 m/s east. If the goalie stops the ball by exert 215 N of force, how long does it take the ball to stop? </a:t>
            </a:r>
            <a:endParaRPr lang="en-US" dirty="0"/>
          </a:p>
          <a:p>
            <a:r>
              <a:rPr lang="en-US" dirty="0"/>
              <a:t>A)2418 s</a:t>
            </a:r>
          </a:p>
          <a:p>
            <a:r>
              <a:rPr lang="en-US" dirty="0"/>
              <a:t>B)0.052 s</a:t>
            </a:r>
          </a:p>
          <a:p>
            <a:r>
              <a:rPr lang="en-US" dirty="0"/>
              <a:t>C)3 s</a:t>
            </a:r>
          </a:p>
          <a:p>
            <a:r>
              <a:rPr lang="en-US" dirty="0"/>
              <a:t>D)1 s</a:t>
            </a:r>
          </a:p>
        </p:txBody>
      </p:sp>
    </p:spTree>
    <p:extLst>
      <p:ext uri="{BB962C8B-B14F-4D97-AF65-F5344CB8AC3E}">
        <p14:creationId xmlns:p14="http://schemas.microsoft.com/office/powerpoint/2010/main" val="1437761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the goalie stops the 6.5 kg bowling ball traveling at the same velocity in the same amount of time, how much force is required? </a:t>
            </a:r>
            <a:endParaRPr lang="en-US" dirty="0"/>
          </a:p>
          <a:p>
            <a:r>
              <a:rPr lang="en-US" dirty="0"/>
              <a:t>A)6000</a:t>
            </a:r>
          </a:p>
          <a:p>
            <a:r>
              <a:rPr lang="en-US" dirty="0"/>
              <a:t>B)3125</a:t>
            </a:r>
          </a:p>
          <a:p>
            <a:r>
              <a:rPr lang="en-US" dirty="0"/>
              <a:t>C)2000</a:t>
            </a:r>
          </a:p>
          <a:p>
            <a:r>
              <a:rPr lang="en-US" dirty="0"/>
              <a:t>D)1000</a:t>
            </a:r>
          </a:p>
        </p:txBody>
      </p:sp>
    </p:spTree>
    <p:extLst>
      <p:ext uri="{BB962C8B-B14F-4D97-AF65-F5344CB8AC3E}">
        <p14:creationId xmlns:p14="http://schemas.microsoft.com/office/powerpoint/2010/main" val="3830958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Coaches for many sports such as baseball, tennis and golf can often be heard telling their athletes to “follow through” with their swing. How does this help a weaker player hit a ball farther than a stronger player? </a:t>
            </a:r>
            <a:endParaRPr lang="en-US" dirty="0"/>
          </a:p>
          <a:p>
            <a:r>
              <a:rPr lang="en-US" dirty="0"/>
              <a:t>Use the momentum-impulse theory</a:t>
            </a:r>
          </a:p>
        </p:txBody>
      </p:sp>
    </p:spTree>
    <p:extLst>
      <p:ext uri="{BB962C8B-B14F-4D97-AF65-F5344CB8AC3E}">
        <p14:creationId xmlns:p14="http://schemas.microsoft.com/office/powerpoint/2010/main" val="3852247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Using the principle of impulse, explain why an airbag can help people sustain less damage during a collision.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222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Momentum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Law of Conservation of Momentum</a:t>
            </a:r>
          </a:p>
        </p:txBody>
      </p:sp>
    </p:spTree>
    <p:extLst>
      <p:ext uri="{BB962C8B-B14F-4D97-AF65-F5344CB8AC3E}">
        <p14:creationId xmlns:p14="http://schemas.microsoft.com/office/powerpoint/2010/main" val="2373061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Newton’s 3</a:t>
            </a:r>
            <a:r>
              <a:rPr lang="en-US" baseline="30000" dirty="0"/>
              <a:t>rd</a:t>
            </a:r>
            <a:r>
              <a:rPr lang="en-US" dirty="0"/>
              <a:t> Law</a:t>
            </a:r>
          </a:p>
          <a:p>
            <a:r>
              <a:rPr lang="en-US" dirty="0"/>
              <a:t>Every action force has an equal and opposite reaction force</a:t>
            </a:r>
          </a:p>
          <a:p>
            <a:r>
              <a:rPr lang="en-US" dirty="0"/>
              <a:t>Two colliding objects experience equal and opposite forces for the same amount of time, then their impulses must be equal and opposite</a:t>
            </a:r>
          </a:p>
        </p:txBody>
      </p:sp>
    </p:spTree>
    <p:extLst>
      <p:ext uri="{BB962C8B-B14F-4D97-AF65-F5344CB8AC3E}">
        <p14:creationId xmlns:p14="http://schemas.microsoft.com/office/powerpoint/2010/main" val="1150926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What is Momentum?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quantity of motion of a moving body</a:t>
            </a:r>
          </a:p>
          <a:p>
            <a:r>
              <a:rPr lang="en-US" dirty="0"/>
              <a:t>Measurement of how hard it is to stop a moving object</a:t>
            </a:r>
          </a:p>
          <a:p>
            <a:r>
              <a:rPr lang="en-US" dirty="0"/>
              <a:t>Depends on mass and velocity</a:t>
            </a:r>
          </a:p>
          <a:p>
            <a:r>
              <a:rPr lang="en-US" dirty="0"/>
              <a:t>Measured by multiplying mass to the velocity</a:t>
            </a:r>
          </a:p>
          <a:p>
            <a:r>
              <a:rPr lang="en-US" dirty="0"/>
              <a:t>Vector</a:t>
            </a:r>
          </a:p>
          <a:p>
            <a:r>
              <a:rPr lang="en-US" dirty="0"/>
              <a:t>Measured in kg*m/s or N*s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5149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cue ball is traveling with a momentum of 5 kg m/s east and strikes the 8 ball.  If the cue ball comes to a stop what is the change in momentum on the cue ball?  How about on the 8 ball?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00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clown is stuck on a sheet of frictionless ice.  He hurls one of his clown shoes with momentum of 80 kg m/s east. What is his momentum before and after he throws his shoe?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8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of Conservation of Momentum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In an isolated system, momentum is not created or destroyed during any interaction (collision)</a:t>
            </a:r>
          </a:p>
          <a:p>
            <a:r>
              <a:rPr lang="en-US" dirty="0"/>
              <a:t>An isolated system means no external forces act on the system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/>
              <a:t>T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otal initial momentum = Total final momentum</a:t>
            </a:r>
          </a:p>
          <a:p>
            <a:r>
              <a:rPr lang="en-US" dirty="0"/>
              <a:t>pi=</a:t>
            </a:r>
            <a:r>
              <a:rPr lang="en-US" dirty="0" err="1"/>
              <a:t>pf</a:t>
            </a:r>
            <a:endParaRPr lang="en-US" dirty="0"/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</a:t>
            </a:r>
            <a:r>
              <a:rPr lang="en-US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n-US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1i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+ m</a:t>
            </a:r>
            <a:r>
              <a:rPr lang="en-US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n-US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2i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m</a:t>
            </a:r>
            <a:r>
              <a:rPr lang="en-US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n-US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1f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+ m</a:t>
            </a:r>
            <a:r>
              <a:rPr lang="en-US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n-US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2f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837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Elastic Collision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collision in which the total momentum and the total kinetic energy are conserved is called an elastic collision</a:t>
            </a:r>
          </a:p>
          <a:p>
            <a:r>
              <a:rPr lang="en-US" dirty="0"/>
              <a:t>The objects will separate from each other after the collision</a:t>
            </a:r>
          </a:p>
          <a:p>
            <a:r>
              <a:rPr lang="en-US" dirty="0"/>
              <a:t>m</a:t>
            </a:r>
            <a:r>
              <a:rPr lang="en-US" baseline="-25000" dirty="0"/>
              <a:t>1</a:t>
            </a:r>
            <a:r>
              <a:rPr lang="en-US" dirty="0"/>
              <a:t>V</a:t>
            </a:r>
            <a:r>
              <a:rPr lang="en-US" baseline="-25000" dirty="0"/>
              <a:t>1i</a:t>
            </a:r>
            <a:r>
              <a:rPr lang="en-US" dirty="0"/>
              <a:t> + m</a:t>
            </a:r>
            <a:r>
              <a:rPr lang="en-US" baseline="-25000" dirty="0"/>
              <a:t>2</a:t>
            </a:r>
            <a:r>
              <a:rPr lang="en-US" dirty="0"/>
              <a:t>V</a:t>
            </a:r>
            <a:r>
              <a:rPr lang="en-US" baseline="-25000" dirty="0"/>
              <a:t>2i</a:t>
            </a:r>
            <a:r>
              <a:rPr lang="en-US" dirty="0"/>
              <a:t> = m</a:t>
            </a:r>
            <a:r>
              <a:rPr lang="en-US" baseline="-25000" dirty="0"/>
              <a:t>1</a:t>
            </a:r>
            <a:r>
              <a:rPr lang="en-US" dirty="0"/>
              <a:t>v</a:t>
            </a:r>
            <a:r>
              <a:rPr lang="en-US" baseline="-25000" dirty="0"/>
              <a:t>1f</a:t>
            </a:r>
            <a:r>
              <a:rPr lang="en-US" dirty="0"/>
              <a:t> + m</a:t>
            </a:r>
            <a:r>
              <a:rPr lang="en-US" baseline="-25000" dirty="0"/>
              <a:t>2</a:t>
            </a:r>
            <a:r>
              <a:rPr lang="en-US" dirty="0"/>
              <a:t>V</a:t>
            </a:r>
            <a:r>
              <a:rPr lang="en-US" baseline="-25000" dirty="0"/>
              <a:t>2f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295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fullback is traveling to the right with a momentum of 120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kgm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/s while a linebacker is traveling to the left with a momentum of 110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kgm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/s.  If they stick together, what is their total momentum before and after they collide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8255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A 7.1 kg bowling ball is rolling to the right at 3.8 m/s when it collides with a stationary 0.40 kg bowling pin. After the collision, the bowling ball is traveling at 2.9 m/s to the right. How fast is the pin moving after the </a:t>
            </a:r>
          </a:p>
          <a:p>
            <a:pPr marL="0" indent="0">
              <a:buNone/>
            </a:pPr>
            <a:r>
              <a:rPr lang="en-US" dirty="0"/>
              <a:t>   collision?</a:t>
            </a:r>
          </a:p>
        </p:txBody>
      </p:sp>
    </p:spTree>
    <p:extLst>
      <p:ext uri="{BB962C8B-B14F-4D97-AF65-F5344CB8AC3E}">
        <p14:creationId xmlns:p14="http://schemas.microsoft.com/office/powerpoint/2010/main" val="19894577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0.25 kg cue ball is traveling east at 4.5 </a:t>
            </a:r>
          </a:p>
          <a:p>
            <a:pPr marL="0" indent="0">
              <a:buNone/>
            </a:pPr>
            <a:r>
              <a:rPr lang="en-US" dirty="0"/>
              <a:t>m/s when it collides head on with a 0.25 kg eight ball traveling west at 5.0 m/s.  After the collision the cue ball Is traveling west at 2.0 m/s.  What is the final velocity of the eight ball</a:t>
            </a:r>
          </a:p>
          <a:p>
            <a:pPr marL="0" indent="0">
              <a:buNone/>
            </a:pPr>
            <a:r>
              <a:rPr lang="en-US" dirty="0"/>
              <a:t>A) 4.5 m/s</a:t>
            </a:r>
          </a:p>
          <a:p>
            <a:pPr marL="0" indent="0">
              <a:buNone/>
            </a:pPr>
            <a:r>
              <a:rPr lang="en-US" dirty="0"/>
              <a:t>B) 1.5 m/s</a:t>
            </a:r>
          </a:p>
          <a:p>
            <a:pPr marL="0" indent="0">
              <a:buNone/>
            </a:pPr>
            <a:r>
              <a:rPr lang="en-US" dirty="0"/>
              <a:t>C) 9.5 m/s</a:t>
            </a:r>
          </a:p>
          <a:p>
            <a:pPr marL="0" indent="0">
              <a:buNone/>
            </a:pPr>
            <a:r>
              <a:rPr lang="en-US" dirty="0"/>
              <a:t>D) 2.0 m/s</a:t>
            </a:r>
          </a:p>
        </p:txBody>
      </p:sp>
    </p:spTree>
    <p:extLst>
      <p:ext uri="{BB962C8B-B14F-4D97-AF65-F5344CB8AC3E}">
        <p14:creationId xmlns:p14="http://schemas.microsoft.com/office/powerpoint/2010/main" val="378538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Inelastic Collisions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collision in which two objects stick together after colliding and move together as one mass is called a </a:t>
            </a:r>
            <a:r>
              <a:rPr lang="en-US" b="1" dirty="0"/>
              <a:t>perfectly inelastic collision.</a:t>
            </a:r>
          </a:p>
          <a:p>
            <a:r>
              <a:rPr lang="en-US" b="1" dirty="0"/>
              <a:t> </a:t>
            </a:r>
            <a:r>
              <a:rPr lang="en-US" dirty="0"/>
              <a:t>m</a:t>
            </a:r>
            <a:r>
              <a:rPr lang="en-US" baseline="-25000" dirty="0"/>
              <a:t>1</a:t>
            </a:r>
            <a:r>
              <a:rPr lang="en-US" dirty="0"/>
              <a:t>V</a:t>
            </a:r>
            <a:r>
              <a:rPr lang="en-US" baseline="-25000" dirty="0"/>
              <a:t>1i</a:t>
            </a:r>
            <a:r>
              <a:rPr lang="en-US" dirty="0"/>
              <a:t> + m</a:t>
            </a:r>
            <a:r>
              <a:rPr lang="en-US" baseline="-25000" dirty="0"/>
              <a:t>2</a:t>
            </a:r>
            <a:r>
              <a:rPr lang="en-US" dirty="0"/>
              <a:t>V</a:t>
            </a:r>
            <a:r>
              <a:rPr lang="en-US" baseline="-25000" dirty="0"/>
              <a:t>2i</a:t>
            </a:r>
            <a:r>
              <a:rPr lang="en-US" dirty="0"/>
              <a:t> = (m</a:t>
            </a:r>
            <a:r>
              <a:rPr lang="en-US" baseline="-25000" dirty="0"/>
              <a:t>1</a:t>
            </a:r>
            <a:r>
              <a:rPr lang="en-US" dirty="0"/>
              <a:t> + m</a:t>
            </a:r>
            <a:r>
              <a:rPr lang="en-US" baseline="-25000" dirty="0"/>
              <a:t>2</a:t>
            </a:r>
            <a:r>
              <a:rPr lang="en-US" dirty="0"/>
              <a:t>)</a:t>
            </a:r>
            <a:r>
              <a:rPr lang="en-US" dirty="0" err="1"/>
              <a:t>V</a:t>
            </a:r>
            <a:r>
              <a:rPr lang="en-US" baseline="-25000" dirty="0" err="1"/>
              <a:t>f</a:t>
            </a:r>
            <a:endParaRPr lang="en-US" dirty="0"/>
          </a:p>
          <a:p>
            <a:endParaRPr lang="en-US" b="1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4233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0.105-kg hockey puck moving at 48 m/s is </a:t>
            </a:r>
            <a:r>
              <a:rPr lang="en-US" dirty="0" err="1"/>
              <a:t>caug</a:t>
            </a:r>
            <a:r>
              <a:rPr lang="de-DE" dirty="0" err="1"/>
              <a:t>ht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a 75-kg </a:t>
            </a:r>
            <a:r>
              <a:rPr lang="de-DE" dirty="0" err="1"/>
              <a:t>goalie</a:t>
            </a:r>
            <a:r>
              <a:rPr lang="de-DE" dirty="0"/>
              <a:t> </a:t>
            </a:r>
            <a:r>
              <a:rPr lang="de-DE" dirty="0" err="1"/>
              <a:t>at</a:t>
            </a:r>
            <a:r>
              <a:rPr lang="de-DE" dirty="0"/>
              <a:t> </a:t>
            </a:r>
            <a:r>
              <a:rPr lang="de-DE" dirty="0" err="1"/>
              <a:t>rest</a:t>
            </a:r>
            <a:r>
              <a:rPr lang="de-DE" dirty="0"/>
              <a:t>.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ice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frictionless</a:t>
            </a:r>
            <a:r>
              <a:rPr lang="de-DE" dirty="0"/>
              <a:t>, </a:t>
            </a:r>
            <a:r>
              <a:rPr lang="de-DE" dirty="0" err="1"/>
              <a:t>at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velocity</a:t>
            </a:r>
            <a:r>
              <a:rPr lang="de-DE" dirty="0"/>
              <a:t> will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goalie</a:t>
            </a:r>
            <a:r>
              <a:rPr lang="de-DE" dirty="0"/>
              <a:t> </a:t>
            </a:r>
            <a:r>
              <a:rPr lang="de-DE" dirty="0" err="1"/>
              <a:t>slide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ice</a:t>
            </a:r>
            <a:r>
              <a:rPr lang="de-DE" dirty="0"/>
              <a:t> after </a:t>
            </a:r>
            <a:r>
              <a:rPr lang="de-DE" dirty="0" err="1"/>
              <a:t>catching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puck</a:t>
            </a:r>
            <a:r>
              <a:rPr lang="de-DE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873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35.0-g bullet strikes a 5.0-kg stationary wooden block and embeds itself in the block. The block and bullet move together at 8.6 m/s. What was the original velocity of the bullet?</a:t>
            </a:r>
          </a:p>
          <a:p>
            <a:r>
              <a:rPr lang="en-US" dirty="0"/>
              <a:t>A) 12 m/s</a:t>
            </a:r>
          </a:p>
          <a:p>
            <a:r>
              <a:rPr lang="en-US" dirty="0"/>
              <a:t>B) 9.9 m/s</a:t>
            </a:r>
          </a:p>
          <a:p>
            <a:r>
              <a:rPr lang="en-US" dirty="0"/>
              <a:t>C) 1200 m/s</a:t>
            </a:r>
          </a:p>
          <a:p>
            <a:r>
              <a:rPr lang="en-US" dirty="0"/>
              <a:t>D) 40 m/s</a:t>
            </a:r>
          </a:p>
        </p:txBody>
      </p:sp>
    </p:spTree>
    <p:extLst>
      <p:ext uri="{BB962C8B-B14F-4D97-AF65-F5344CB8AC3E}">
        <p14:creationId xmlns:p14="http://schemas.microsoft.com/office/powerpoint/2010/main" val="354082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BBD1A-1F10-0246-922C-DCA4DD5D6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Momentum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21311-8F29-D242-9BBA-628B5CDA5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kern="1200" dirty="0"/>
              <a:t>To stop an object in motion we have to impart equal and opposite momentum to that object and that depends on the product of the mass and speed of that object.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6144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 a situation in which you have one object separate into pieces</a:t>
            </a:r>
          </a:p>
          <a:p>
            <a:r>
              <a:rPr lang="en-US" dirty="0"/>
              <a:t>The initial momentum is zero</a:t>
            </a:r>
          </a:p>
          <a:p>
            <a:r>
              <a:rPr lang="en-US" dirty="0"/>
              <a:t>The law of conservation will still apply here</a:t>
            </a:r>
          </a:p>
          <a:p>
            <a:r>
              <a:rPr lang="en-US" dirty="0"/>
              <a:t>0 = m</a:t>
            </a:r>
            <a:r>
              <a:rPr lang="en-US" baseline="-25000" dirty="0"/>
              <a:t>1</a:t>
            </a:r>
            <a:r>
              <a:rPr lang="en-US" dirty="0"/>
              <a:t>v</a:t>
            </a:r>
            <a:r>
              <a:rPr lang="en-US" baseline="-25000" dirty="0"/>
              <a:t>1f</a:t>
            </a:r>
            <a:r>
              <a:rPr lang="en-US" dirty="0"/>
              <a:t> + m</a:t>
            </a:r>
            <a:r>
              <a:rPr lang="en-US" baseline="-25000" dirty="0"/>
              <a:t>2</a:t>
            </a:r>
            <a:r>
              <a:rPr lang="en-US" dirty="0"/>
              <a:t>V</a:t>
            </a:r>
            <a:r>
              <a:rPr lang="en-US" baseline="-25000" dirty="0"/>
              <a:t>2f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2525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0.050 kg bullet is fired from a 5.0 kg gun.  </a:t>
            </a:r>
          </a:p>
          <a:p>
            <a:pPr marL="0" indent="0">
              <a:buNone/>
            </a:pPr>
            <a:r>
              <a:rPr lang="en-US" dirty="0"/>
              <a:t>If the velocity of the bullet is 275 m/s, what is the recoil velocity of the gun?</a:t>
            </a:r>
          </a:p>
        </p:txBody>
      </p:sp>
    </p:spTree>
    <p:extLst>
      <p:ext uri="{BB962C8B-B14F-4D97-AF65-F5344CB8AC3E}">
        <p14:creationId xmlns:p14="http://schemas.microsoft.com/office/powerpoint/2010/main" val="11836369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firecracker sits in a 7.0 kg pumpkin.  After </a:t>
            </a:r>
          </a:p>
          <a:p>
            <a:pPr marL="0" indent="0">
              <a:buNone/>
            </a:pPr>
            <a:r>
              <a:rPr lang="en-US" dirty="0"/>
              <a:t>It explodes, the pumpkin splits into two chunks.  A 5.0 kg piece travels west at 10.0 m/s. What is the mass and velocity of the other piece? (Ignore the mass of the </a:t>
            </a:r>
          </a:p>
          <a:p>
            <a:pPr marL="0" indent="0">
              <a:buNone/>
            </a:pPr>
            <a:r>
              <a:rPr lang="en-US" dirty="0"/>
              <a:t>firecracker)</a:t>
            </a:r>
          </a:p>
          <a:p>
            <a:pPr marL="514350" indent="-514350">
              <a:buAutoNum type="alphaUcParenR"/>
            </a:pPr>
            <a:r>
              <a:rPr lang="en-US" dirty="0"/>
              <a:t>25 m/s                B) 40 m/s</a:t>
            </a:r>
          </a:p>
          <a:p>
            <a:pPr marL="0" indent="0">
              <a:buNone/>
            </a:pPr>
            <a:r>
              <a:rPr lang="en-US" dirty="0"/>
              <a:t>C) 10 m/s                D) 50 m/s</a:t>
            </a:r>
          </a:p>
        </p:txBody>
      </p:sp>
    </p:spTree>
    <p:extLst>
      <p:ext uri="{BB962C8B-B14F-4D97-AF65-F5344CB8AC3E}">
        <p14:creationId xmlns:p14="http://schemas.microsoft.com/office/powerpoint/2010/main" val="553600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3-(ba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momentum measured?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Momentum = mass x velocity</a:t>
            </a:r>
          </a:p>
          <a:p>
            <a:r>
              <a:rPr lang="en-US" dirty="0"/>
              <a:t>p=mV</a:t>
            </a:r>
          </a:p>
          <a:p>
            <a:pPr lvl="1"/>
            <a:r>
              <a:rPr lang="en-US" dirty="0"/>
              <a:t>p=momentum (kg m/s)</a:t>
            </a:r>
          </a:p>
          <a:p>
            <a:pPr lvl="1"/>
            <a:r>
              <a:rPr lang="en-US" dirty="0"/>
              <a:t>m=mass (kg)</a:t>
            </a:r>
          </a:p>
          <a:p>
            <a:pPr lvl="1"/>
            <a:r>
              <a:rPr lang="en-US" dirty="0"/>
              <a:t>V=velocity (m/s)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Calculate the momentum of a 6.2 kg pumpkin traveling at a velocity of 5.0 m/s west.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baseball of mass 0.14 kg is moving at 35.0 m/s. Find the momentum of the baseball.</a:t>
            </a:r>
          </a:p>
          <a:p>
            <a:r>
              <a:rPr lang="en-US" dirty="0"/>
              <a:t>A)4.9</a:t>
            </a:r>
          </a:p>
          <a:p>
            <a:r>
              <a:rPr lang="en-US" dirty="0"/>
              <a:t>B)1.4</a:t>
            </a:r>
          </a:p>
          <a:p>
            <a:r>
              <a:rPr lang="en-US" dirty="0"/>
              <a:t>C)35</a:t>
            </a:r>
          </a:p>
          <a:p>
            <a:r>
              <a:rPr lang="en-US" dirty="0"/>
              <a:t>D)250</a:t>
            </a:r>
          </a:p>
        </p:txBody>
      </p:sp>
    </p:spTree>
    <p:extLst>
      <p:ext uri="{BB962C8B-B14F-4D97-AF65-F5344CB8AC3E}">
        <p14:creationId xmlns:p14="http://schemas.microsoft.com/office/powerpoint/2010/main" val="3145372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velocity of a bowling ball with a mass of 7.6 kg and a momentum of 4.9 kg m/s.</a:t>
            </a:r>
          </a:p>
          <a:p>
            <a:r>
              <a:rPr lang="en-US" dirty="0"/>
              <a:t>A)283</a:t>
            </a:r>
          </a:p>
          <a:p>
            <a:r>
              <a:rPr lang="en-US" dirty="0"/>
              <a:t>B)37.2</a:t>
            </a:r>
          </a:p>
          <a:p>
            <a:r>
              <a:rPr lang="en-US" dirty="0"/>
              <a:t>C)0.64</a:t>
            </a:r>
          </a:p>
          <a:p>
            <a:r>
              <a:rPr lang="en-US" dirty="0"/>
              <a:t>D).20</a:t>
            </a:r>
          </a:p>
        </p:txBody>
      </p:sp>
    </p:spTree>
    <p:extLst>
      <p:ext uri="{BB962C8B-B14F-4D97-AF65-F5344CB8AC3E}">
        <p14:creationId xmlns:p14="http://schemas.microsoft.com/office/powerpoint/2010/main" val="1054014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Impulse-Change in Momentum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object stops or changes its velocity the momentum changes</a:t>
            </a:r>
          </a:p>
          <a:p>
            <a:r>
              <a:rPr lang="en-US" dirty="0" err="1"/>
              <a:t>Δp</a:t>
            </a:r>
            <a:r>
              <a:rPr lang="en-US" dirty="0"/>
              <a:t>=</a:t>
            </a:r>
            <a:r>
              <a:rPr lang="en-US" dirty="0" err="1"/>
              <a:t>mΔV</a:t>
            </a:r>
            <a:endParaRPr lang="en-US" dirty="0"/>
          </a:p>
          <a:p>
            <a:r>
              <a:rPr lang="en-US" dirty="0"/>
              <a:t>Or </a:t>
            </a:r>
            <a:r>
              <a:rPr lang="en-US" dirty="0" err="1"/>
              <a:t>Δp</a:t>
            </a:r>
            <a:r>
              <a:rPr lang="en-US" dirty="0"/>
              <a:t>=m(</a:t>
            </a:r>
            <a:r>
              <a:rPr lang="en-US" dirty="0" err="1"/>
              <a:t>V</a:t>
            </a:r>
            <a:r>
              <a:rPr lang="en-US" baseline="-25000" dirty="0" err="1"/>
              <a:t>f</a:t>
            </a:r>
            <a:r>
              <a:rPr lang="en-US" dirty="0"/>
              <a:t>-V</a:t>
            </a:r>
            <a:r>
              <a:rPr lang="en-US" baseline="-25000" dirty="0"/>
              <a:t>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68490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0.50 kg water balloon is thrown against a wall at 32 m/s coming to a stop. What was its change in momentum? 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75994"/>
      </p:ext>
    </p:extLst>
  </p:cSld>
  <p:clrMapOvr>
    <a:masterClrMapping/>
  </p:clrMapOvr>
</p:sld>
</file>

<file path=ppt/theme/theme1.xml><?xml version="1.0" encoding="utf-8"?>
<a:theme xmlns:a="http://schemas.openxmlformats.org/drawingml/2006/main" name="1_M62GIT&amp;C003">
  <a:themeElements>
    <a:clrScheme name="1_M62GIT&amp;C003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35C97"/>
      </a:accent1>
      <a:accent2>
        <a:srgbClr val="7295B9"/>
      </a:accent2>
      <a:accent3>
        <a:srgbClr val="FFFFFF"/>
      </a:accent3>
      <a:accent4>
        <a:srgbClr val="000000"/>
      </a:accent4>
      <a:accent5>
        <a:srgbClr val="ACB5C9"/>
      </a:accent5>
      <a:accent6>
        <a:srgbClr val="6787A7"/>
      </a:accent6>
      <a:hlink>
        <a:srgbClr val="2A96C0"/>
      </a:hlink>
      <a:folHlink>
        <a:srgbClr val="707F90"/>
      </a:folHlink>
    </a:clrScheme>
    <a:fontScheme name="1_M62GIT&amp;C0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M62GIT&amp;C0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62GIT&amp;C0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62GIT&amp;C0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62GIT&amp;C0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62GIT&amp;C0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62GIT&amp;C0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62GIT&amp;C0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62GIT&amp;C0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62GIT&amp;C0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62GIT&amp;C0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62GIT&amp;C0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62GIT&amp;C0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62GIT&amp;C003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A5384"/>
        </a:accent1>
        <a:accent2>
          <a:srgbClr val="A1B8CA"/>
        </a:accent2>
        <a:accent3>
          <a:srgbClr val="FFFFFF"/>
        </a:accent3>
        <a:accent4>
          <a:srgbClr val="000000"/>
        </a:accent4>
        <a:accent5>
          <a:srgbClr val="ACB3C2"/>
        </a:accent5>
        <a:accent6>
          <a:srgbClr val="91A6B7"/>
        </a:accent6>
        <a:hlink>
          <a:srgbClr val="2A96C0"/>
        </a:hlink>
        <a:folHlink>
          <a:srgbClr val="3E78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62GIT&amp;C003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35C97"/>
        </a:accent1>
        <a:accent2>
          <a:srgbClr val="7295B9"/>
        </a:accent2>
        <a:accent3>
          <a:srgbClr val="FFFFFF"/>
        </a:accent3>
        <a:accent4>
          <a:srgbClr val="000000"/>
        </a:accent4>
        <a:accent5>
          <a:srgbClr val="ACB5C9"/>
        </a:accent5>
        <a:accent6>
          <a:srgbClr val="6787A7"/>
        </a:accent6>
        <a:hlink>
          <a:srgbClr val="2A96C0"/>
        </a:hlink>
        <a:folHlink>
          <a:srgbClr val="707F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M62GIT&amp;C003">
  <a:themeElements>
    <a:clrScheme name="2_M62GIT&amp;C003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35C97"/>
      </a:accent1>
      <a:accent2>
        <a:srgbClr val="7295B9"/>
      </a:accent2>
      <a:accent3>
        <a:srgbClr val="FFFFFF"/>
      </a:accent3>
      <a:accent4>
        <a:srgbClr val="000000"/>
      </a:accent4>
      <a:accent5>
        <a:srgbClr val="ACB5C9"/>
      </a:accent5>
      <a:accent6>
        <a:srgbClr val="6787A7"/>
      </a:accent6>
      <a:hlink>
        <a:srgbClr val="2A96C0"/>
      </a:hlink>
      <a:folHlink>
        <a:srgbClr val="707F90"/>
      </a:folHlink>
    </a:clrScheme>
    <a:fontScheme name="2_M62GIT&amp;C0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2_M62GIT&amp;C0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62GIT&amp;C0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62GIT&amp;C0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62GIT&amp;C0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62GIT&amp;C0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62GIT&amp;C0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62GIT&amp;C0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62GIT&amp;C0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62GIT&amp;C0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62GIT&amp;C0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62GIT&amp;C0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62GIT&amp;C0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62GIT&amp;C003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A5384"/>
        </a:accent1>
        <a:accent2>
          <a:srgbClr val="A1B8CA"/>
        </a:accent2>
        <a:accent3>
          <a:srgbClr val="FFFFFF"/>
        </a:accent3>
        <a:accent4>
          <a:srgbClr val="000000"/>
        </a:accent4>
        <a:accent5>
          <a:srgbClr val="ACB3C2"/>
        </a:accent5>
        <a:accent6>
          <a:srgbClr val="91A6B7"/>
        </a:accent6>
        <a:hlink>
          <a:srgbClr val="2A96C0"/>
        </a:hlink>
        <a:folHlink>
          <a:srgbClr val="3E78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62GIT&amp;C003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35C97"/>
        </a:accent1>
        <a:accent2>
          <a:srgbClr val="7295B9"/>
        </a:accent2>
        <a:accent3>
          <a:srgbClr val="FFFFFF"/>
        </a:accent3>
        <a:accent4>
          <a:srgbClr val="000000"/>
        </a:accent4>
        <a:accent5>
          <a:srgbClr val="ACB5C9"/>
        </a:accent5>
        <a:accent6>
          <a:srgbClr val="6787A7"/>
        </a:accent6>
        <a:hlink>
          <a:srgbClr val="2A96C0"/>
        </a:hlink>
        <a:folHlink>
          <a:srgbClr val="707F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It’s not the design of your template">
  <a:themeElements>
    <a:clrScheme name="1_It’s not the design of your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135971"/>
      </a:hlink>
      <a:folHlink>
        <a:srgbClr val="99CC00"/>
      </a:folHlink>
    </a:clrScheme>
    <a:fontScheme name="1_It’s not the design of your template">
      <a:majorFont>
        <a:latin typeface="Neo Sans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It’s not the design of your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135971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22616</TotalTime>
  <Words>1498</Words>
  <Application>Microsoft Macintosh PowerPoint</Application>
  <PresentationFormat>On-screen Show (4:3)</PresentationFormat>
  <Paragraphs>166</Paragraphs>
  <Slides>32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Neo Sans</vt:lpstr>
      <vt:lpstr>1_M62GIT&amp;C003</vt:lpstr>
      <vt:lpstr>2_M62GIT&amp;C003</vt:lpstr>
      <vt:lpstr>1_It’s not the design of your template</vt:lpstr>
      <vt:lpstr>Momentum</vt:lpstr>
      <vt:lpstr>What is Momentum?</vt:lpstr>
      <vt:lpstr>Momentum</vt:lpstr>
      <vt:lpstr>How is momentum measured?</vt:lpstr>
      <vt:lpstr>Example</vt:lpstr>
      <vt:lpstr>Clicker Question</vt:lpstr>
      <vt:lpstr>Clicker question</vt:lpstr>
      <vt:lpstr>Impulse-Change in Momentum</vt:lpstr>
      <vt:lpstr>Example</vt:lpstr>
      <vt:lpstr>Clicker Question</vt:lpstr>
      <vt:lpstr>Momentum</vt:lpstr>
      <vt:lpstr>What is impulse?</vt:lpstr>
      <vt:lpstr>Example</vt:lpstr>
      <vt:lpstr>Clicker Question</vt:lpstr>
      <vt:lpstr>Clicker Question</vt:lpstr>
      <vt:lpstr>Discuss</vt:lpstr>
      <vt:lpstr>Discuss</vt:lpstr>
      <vt:lpstr>Momentum</vt:lpstr>
      <vt:lpstr>Recall</vt:lpstr>
      <vt:lpstr>Example</vt:lpstr>
      <vt:lpstr>Example</vt:lpstr>
      <vt:lpstr>Law of Conservation of Momentum</vt:lpstr>
      <vt:lpstr>Elastic Collision</vt:lpstr>
      <vt:lpstr>PowerPoint Presentation</vt:lpstr>
      <vt:lpstr>Example</vt:lpstr>
      <vt:lpstr>PowerPoint Presentation</vt:lpstr>
      <vt:lpstr>Inelastic Collisions</vt:lpstr>
      <vt:lpstr>Example</vt:lpstr>
      <vt:lpstr>Clicker Question</vt:lpstr>
      <vt:lpstr>Explosions</vt:lpstr>
      <vt:lpstr>Example</vt:lpstr>
      <vt:lpstr>Clicker Question</vt:lpstr>
    </vt:vector>
  </TitlesOfParts>
  <Manager>+44 151 259 6262</Manager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</dc:creator>
  <cp:lastModifiedBy>Brandy Kilpatrick</cp:lastModifiedBy>
  <cp:revision>17</cp:revision>
  <dcterms:created xsi:type="dcterms:W3CDTF">2009-10-15T11:39:48Z</dcterms:created>
  <dcterms:modified xsi:type="dcterms:W3CDTF">2021-11-14T14:32:02Z</dcterms:modified>
</cp:coreProperties>
</file>